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4"/>
  </p:sldMasterIdLst>
  <p:notesMasterIdLst>
    <p:notesMasterId r:id="rId22"/>
  </p:notesMasterIdLst>
  <p:handoutMasterIdLst>
    <p:handoutMasterId r:id="rId23"/>
  </p:handoutMasterIdLst>
  <p:sldIdLst>
    <p:sldId id="264" r:id="rId5"/>
    <p:sldId id="268" r:id="rId6"/>
    <p:sldId id="267" r:id="rId7"/>
    <p:sldId id="266" r:id="rId8"/>
    <p:sldId id="298" r:id="rId9"/>
    <p:sldId id="301" r:id="rId10"/>
    <p:sldId id="297" r:id="rId11"/>
    <p:sldId id="314" r:id="rId12"/>
    <p:sldId id="273" r:id="rId13"/>
    <p:sldId id="277" r:id="rId14"/>
    <p:sldId id="280" r:id="rId15"/>
    <p:sldId id="281" r:id="rId16"/>
    <p:sldId id="316" r:id="rId17"/>
    <p:sldId id="303" r:id="rId18"/>
    <p:sldId id="306" r:id="rId19"/>
    <p:sldId id="307" r:id="rId20"/>
    <p:sldId id="313" r:id="rId21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100"/>
    <a:srgbClr val="004280"/>
    <a:srgbClr val="04306C"/>
    <a:srgbClr val="66CCFF"/>
    <a:srgbClr val="1736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960" autoAdjust="0"/>
    <p:restoredTop sz="74494" autoAdjust="0"/>
  </p:normalViewPr>
  <p:slideViewPr>
    <p:cSldViewPr snapToGrid="0" snapToObjects="1">
      <p:cViewPr varScale="1">
        <p:scale>
          <a:sx n="112" d="100"/>
          <a:sy n="112" d="100"/>
        </p:scale>
        <p:origin x="1182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444"/>
    </p:cViewPr>
  </p:sorterViewPr>
  <p:notesViewPr>
    <p:cSldViewPr snapToGrid="0" snapToObjects="1">
      <p:cViewPr varScale="1">
        <p:scale>
          <a:sx n="80" d="100"/>
          <a:sy n="80" d="100"/>
        </p:scale>
        <p:origin x="40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4300-6313-8B46-9B26-2D67B697A504}" type="datetimeFigureOut">
              <a:rPr lang="en-US" smtClean="0"/>
              <a:t>4/26/2024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723FB-6E99-2049-9D1F-B3601A9880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0902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3B221-8DB7-4774-9AD6-4C65F4E55364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5C481-6222-4528-BE3D-928EE73C29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464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5C481-6222-4528-BE3D-928EE73C29B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482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award recognises administrative and support staff who have gone beyond their roles to foster an inclusive and supportive educational/clinical environment. Nominees may have introduced initiatives or systems that not only improve educational/Clinical processes but also promote inclusivity and diversity at a local or regional level.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2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runner up is….</a:t>
            </a: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5C481-6222-4528-BE3D-928EE73C29B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354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5C481-6222-4528-BE3D-928EE73C29B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109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5C481-6222-4528-BE3D-928EE73C29B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476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5C481-6222-4528-BE3D-928EE73C29B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645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5C481-6222-4528-BE3D-928EE73C29B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223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5C481-6222-4528-BE3D-928EE73C29B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9465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5C481-6222-4528-BE3D-928EE73C29B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02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5C481-6222-4528-BE3D-928EE73C29B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770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5C481-6222-4528-BE3D-928EE73C29B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685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5C481-6222-4528-BE3D-928EE73C29B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444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The first Award is for Innovative Education and Technology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545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This award reflects the 2024 Conference theme and recognises the transformational power and potential that innovation and technology can bring to medical education.</a:t>
            </a:r>
          </a:p>
          <a:p>
            <a:pPr marL="0" marR="0" lvl="0" indent="0" algn="l" defTabSz="914400" rtl="0" eaLnBrk="1" fontAlgn="auto" latinLnBrk="0" hangingPunct="1">
              <a:lnSpc>
                <a:spcPts val="1545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545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Nominees may have piloted, developed and evaluated novel or cutting-edge educational interventions that draw on the latest technology, leading to positive impact and influence on the learning environment and educational outcomes.</a:t>
            </a:r>
            <a:endParaRPr lang="en-GB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45"/>
              </a:lnSpc>
              <a:spcAft>
                <a:spcPts val="1000"/>
              </a:spcAft>
            </a:pPr>
            <a:endParaRPr lang="en-GB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45"/>
              </a:lnSpc>
              <a:spcAft>
                <a:spcPts val="1000"/>
              </a:spcAft>
            </a:pPr>
            <a:r>
              <a:rPr lang="en-GB" sz="1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runner up is…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5C481-6222-4528-BE3D-928EE73C29B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064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5C481-6222-4528-BE3D-928EE73C29B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288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5C481-6222-4528-BE3D-928EE73C29B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879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5C481-6222-4528-BE3D-928EE73C29B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443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5C481-6222-4528-BE3D-928EE73C29B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816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5C481-6222-4528-BE3D-928EE73C29B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88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50D8C-C0BE-AF46-B688-3798A8E41160}"/>
              </a:ext>
            </a:extLst>
          </p:cNvPr>
          <p:cNvSpPr/>
          <p:nvPr userDrawn="1"/>
        </p:nvSpPr>
        <p:spPr>
          <a:xfrm>
            <a:off x="0" y="131046"/>
            <a:ext cx="9144000" cy="1078161"/>
          </a:xfrm>
          <a:prstGeom prst="rect">
            <a:avLst/>
          </a:prstGeom>
          <a:solidFill>
            <a:srgbClr val="0443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EBBE900-F390-B44E-BF6D-CDA3221EEE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7620" y="186026"/>
            <a:ext cx="5777826" cy="529085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FFFFFF"/>
                </a:solidFill>
                <a:latin typeface="+mn-lt"/>
                <a:cs typeface="Source Sans Pro"/>
              </a:defRPr>
            </a:lvl1pPr>
          </a:lstStyle>
          <a:p>
            <a:pPr lvl="0"/>
            <a:r>
              <a:rPr lang="en-GB" dirty="0"/>
              <a:t>Click to edit Master title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A45CC62-8A13-5942-9298-B02EC4AD42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87620" y="717643"/>
            <a:ext cx="5777826" cy="46108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66CCFF"/>
                </a:solidFill>
              </a:defRPr>
            </a:lvl1pPr>
            <a:lvl2pPr marL="457200" indent="0" algn="l">
              <a:buNone/>
              <a:defRPr>
                <a:solidFill>
                  <a:srgbClr val="66CCFF"/>
                </a:solidFill>
              </a:defRPr>
            </a:lvl2pPr>
          </a:lstStyle>
          <a:p>
            <a:pPr lvl="0"/>
            <a:r>
              <a:rPr lang="en-GB" dirty="0"/>
              <a:t>Second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425589-58CC-BA44-89A8-1152C02CA9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5331" y="280197"/>
            <a:ext cx="779138" cy="77644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5776EA-D8CB-9F4D-9E50-6D0DB218675E}"/>
              </a:ext>
            </a:extLst>
          </p:cNvPr>
          <p:cNvCxnSpPr>
            <a:cxnSpLocks/>
          </p:cNvCxnSpPr>
          <p:nvPr userDrawn="1"/>
        </p:nvCxnSpPr>
        <p:spPr>
          <a:xfrm>
            <a:off x="1269467" y="221217"/>
            <a:ext cx="0" cy="876533"/>
          </a:xfrm>
          <a:prstGeom prst="line">
            <a:avLst/>
          </a:prstGeom>
          <a:ln w="44450">
            <a:solidFill>
              <a:schemeClr val="bg1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766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348039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4951926"/>
            <a:ext cx="9144000" cy="191574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05829" y="9980"/>
            <a:ext cx="3883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NHS Education for Scotland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222" y="1349098"/>
            <a:ext cx="7684786" cy="3364696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65223" y="708422"/>
            <a:ext cx="7685041" cy="519113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17375E"/>
                </a:solidFill>
                <a:latin typeface="Source Sans Pro"/>
                <a:cs typeface="Source Sans Pro"/>
              </a:defRPr>
            </a:lvl1pPr>
          </a:lstStyle>
          <a:p>
            <a:pPr lvl="0"/>
            <a:r>
              <a:rPr lang="en-GB" dirty="0"/>
              <a:t>Click to edit Master title styles</a:t>
            </a:r>
          </a:p>
        </p:txBody>
      </p:sp>
    </p:spTree>
    <p:extLst>
      <p:ext uri="{BB962C8B-B14F-4D97-AF65-F5344CB8AC3E}">
        <p14:creationId xmlns:p14="http://schemas.microsoft.com/office/powerpoint/2010/main" val="1567780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4951926"/>
            <a:ext cx="9144000" cy="191574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223" y="1349098"/>
            <a:ext cx="3638877" cy="3364696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65223" y="708422"/>
            <a:ext cx="7685041" cy="519113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17375E"/>
                </a:solidFill>
                <a:latin typeface="Source Sans Pro"/>
                <a:cs typeface="Source Sans Pro"/>
              </a:defRPr>
            </a:lvl1pPr>
          </a:lstStyle>
          <a:p>
            <a:pPr lvl="0"/>
            <a:r>
              <a:rPr lang="en-GB" dirty="0"/>
              <a:t>Click to edit Master title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1363" y="1348979"/>
            <a:ext cx="3898900" cy="3364706"/>
          </a:xfrm>
        </p:spPr>
        <p:txBody>
          <a:bodyPr/>
          <a:lstStyle>
            <a:lvl1pPr>
              <a:defRPr>
                <a:solidFill>
                  <a:srgbClr val="17375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415E4E-20A8-DB4C-BFC2-2CB11BAA1EDB}"/>
              </a:ext>
            </a:extLst>
          </p:cNvPr>
          <p:cNvSpPr/>
          <p:nvPr userDrawn="1"/>
        </p:nvSpPr>
        <p:spPr>
          <a:xfrm>
            <a:off x="0" y="0"/>
            <a:ext cx="9144000" cy="348039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D7BB0-A125-6345-874D-587ADC1CE88B}"/>
              </a:ext>
            </a:extLst>
          </p:cNvPr>
          <p:cNvSpPr txBox="1"/>
          <p:nvPr userDrawn="1"/>
        </p:nvSpPr>
        <p:spPr>
          <a:xfrm>
            <a:off x="105829" y="9980"/>
            <a:ext cx="3883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NHS Education for Scotland</a:t>
            </a:r>
          </a:p>
        </p:txBody>
      </p:sp>
    </p:spTree>
    <p:extLst>
      <p:ext uri="{BB962C8B-B14F-4D97-AF65-F5344CB8AC3E}">
        <p14:creationId xmlns:p14="http://schemas.microsoft.com/office/powerpoint/2010/main" val="4188786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4951926"/>
            <a:ext cx="9144000" cy="191574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65223" y="708422"/>
            <a:ext cx="7685041" cy="519113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17375E"/>
                </a:solidFill>
                <a:latin typeface="Source Sans Pro"/>
                <a:cs typeface="Source Sans Pro"/>
              </a:defRPr>
            </a:lvl1pPr>
          </a:lstStyle>
          <a:p>
            <a:pPr lvl="0"/>
            <a:r>
              <a:rPr lang="en-GB" dirty="0"/>
              <a:t>Click to edit Master title styles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2"/>
          </p:nvPr>
        </p:nvSpPr>
        <p:spPr>
          <a:xfrm>
            <a:off x="765176" y="1354931"/>
            <a:ext cx="3728471" cy="3334941"/>
          </a:xfrm>
        </p:spPr>
        <p:txBody>
          <a:bodyPr/>
          <a:lstStyle>
            <a:lvl1pPr>
              <a:defRPr>
                <a:solidFill>
                  <a:srgbClr val="17375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881" y="1354931"/>
            <a:ext cx="3769382" cy="3334941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5C02A9-445A-D747-BD7B-01C106682672}"/>
              </a:ext>
            </a:extLst>
          </p:cNvPr>
          <p:cNvSpPr/>
          <p:nvPr userDrawn="1"/>
        </p:nvSpPr>
        <p:spPr>
          <a:xfrm>
            <a:off x="0" y="0"/>
            <a:ext cx="9144000" cy="348039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6D7F93-AD93-DE46-8837-4590C1D32389}"/>
              </a:ext>
            </a:extLst>
          </p:cNvPr>
          <p:cNvSpPr txBox="1"/>
          <p:nvPr userDrawn="1"/>
        </p:nvSpPr>
        <p:spPr>
          <a:xfrm>
            <a:off x="105829" y="9980"/>
            <a:ext cx="3883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NHS Education for Scotland</a:t>
            </a:r>
          </a:p>
        </p:txBody>
      </p:sp>
    </p:spTree>
    <p:extLst>
      <p:ext uri="{BB962C8B-B14F-4D97-AF65-F5344CB8AC3E}">
        <p14:creationId xmlns:p14="http://schemas.microsoft.com/office/powerpoint/2010/main" val="1582721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951926"/>
            <a:ext cx="9144000" cy="191574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F7703B-8BDA-524E-AAA9-5EED478CE161}"/>
              </a:ext>
            </a:extLst>
          </p:cNvPr>
          <p:cNvSpPr/>
          <p:nvPr userDrawn="1"/>
        </p:nvSpPr>
        <p:spPr>
          <a:xfrm>
            <a:off x="0" y="0"/>
            <a:ext cx="9144000" cy="348039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0FDFDB-D917-8F48-91F7-8B045EF48DAE}"/>
              </a:ext>
            </a:extLst>
          </p:cNvPr>
          <p:cNvSpPr txBox="1"/>
          <p:nvPr userDrawn="1"/>
        </p:nvSpPr>
        <p:spPr>
          <a:xfrm>
            <a:off x="105829" y="9980"/>
            <a:ext cx="3883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NHS Education for Scotland</a:t>
            </a:r>
          </a:p>
        </p:txBody>
      </p:sp>
    </p:spTree>
    <p:extLst>
      <p:ext uri="{BB962C8B-B14F-4D97-AF65-F5344CB8AC3E}">
        <p14:creationId xmlns:p14="http://schemas.microsoft.com/office/powerpoint/2010/main" val="1554824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-9back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42D85A-7818-2C41-B02C-B0C46D60A1B7}"/>
              </a:ext>
            </a:extLst>
          </p:cNvPr>
          <p:cNvSpPr/>
          <p:nvPr userDrawn="1"/>
        </p:nvSpPr>
        <p:spPr>
          <a:xfrm>
            <a:off x="287358" y="2571750"/>
            <a:ext cx="3553272" cy="1515818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A2D2B0-073D-6C40-A439-781832FF55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7294" y="2834638"/>
            <a:ext cx="2609020" cy="1261879"/>
          </a:xfrm>
          <a:prstGeom prst="rect">
            <a:avLst/>
          </a:prstGeom>
        </p:spPr>
      </p:pic>
      <p:pic>
        <p:nvPicPr>
          <p:cNvPr id="6" name="Picture 5" descr="16-9backcover.jpg">
            <a:extLst>
              <a:ext uri="{FF2B5EF4-FFF2-40B4-BE49-F238E27FC236}">
                <a16:creationId xmlns:a16="http://schemas.microsoft.com/office/drawing/2014/main" id="{98C3B37A-DBB5-0840-9B2A-C899E3C97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 t="55391" r="63040" b="21267"/>
          <a:stretch/>
        </p:blipFill>
        <p:spPr>
          <a:xfrm>
            <a:off x="1750820" y="2886982"/>
            <a:ext cx="1700763" cy="10997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25F47F-199D-3E47-B0CD-690775BD0F1F}"/>
              </a:ext>
            </a:extLst>
          </p:cNvPr>
          <p:cNvSpPr/>
          <p:nvPr userDrawn="1"/>
        </p:nvSpPr>
        <p:spPr>
          <a:xfrm>
            <a:off x="287358" y="4096517"/>
            <a:ext cx="8611428" cy="914400"/>
          </a:xfrm>
          <a:prstGeom prst="rect">
            <a:avLst/>
          </a:prstGeom>
          <a:solidFill>
            <a:srgbClr val="0443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3DD341-0649-8742-9F9D-9CFE63B75317}"/>
              </a:ext>
            </a:extLst>
          </p:cNvPr>
          <p:cNvSpPr txBox="1"/>
          <p:nvPr userDrawn="1"/>
        </p:nvSpPr>
        <p:spPr>
          <a:xfrm>
            <a:off x="371749" y="4366841"/>
            <a:ext cx="78092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© NHS Education for </a:t>
            </a:r>
            <a:r>
              <a:rPr lang="en-US" sz="1100">
                <a:solidFill>
                  <a:schemeClr val="bg1"/>
                </a:solidFill>
              </a:rPr>
              <a:t>Scotland 2021. </a:t>
            </a:r>
            <a:r>
              <a:rPr lang="en-US" sz="1100" dirty="0">
                <a:solidFill>
                  <a:schemeClr val="bg1"/>
                </a:solidFill>
              </a:rPr>
              <a:t>You can copy or reproduce the information in this resource for use within </a:t>
            </a:r>
            <a:r>
              <a:rPr lang="en-US" sz="1100" dirty="0" err="1">
                <a:solidFill>
                  <a:schemeClr val="bg1"/>
                </a:solidFill>
              </a:rPr>
              <a:t>NHSScotland</a:t>
            </a:r>
            <a:r>
              <a:rPr lang="en-US" sz="1100" dirty="0">
                <a:solidFill>
                  <a:schemeClr val="bg1"/>
                </a:solidFill>
              </a:rPr>
              <a:t> and</a:t>
            </a:r>
          </a:p>
          <a:p>
            <a:r>
              <a:rPr lang="en-US" sz="1100" dirty="0">
                <a:solidFill>
                  <a:schemeClr val="bg1"/>
                </a:solidFill>
              </a:rPr>
              <a:t>for non-commercial educational purposes. Use of this document for commercial purposes is permitted only with the written</a:t>
            </a:r>
          </a:p>
          <a:p>
            <a:r>
              <a:rPr lang="en-US" sz="1100" dirty="0">
                <a:solidFill>
                  <a:schemeClr val="bg1"/>
                </a:solidFill>
              </a:rPr>
              <a:t>Permission of NES.</a:t>
            </a:r>
          </a:p>
        </p:txBody>
      </p:sp>
    </p:spTree>
    <p:extLst>
      <p:ext uri="{BB962C8B-B14F-4D97-AF65-F5344CB8AC3E}">
        <p14:creationId xmlns:p14="http://schemas.microsoft.com/office/powerpoint/2010/main" val="3472047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3F023-C7D3-BE43-A4F7-485CACFF06A8}" type="datetimeFigureOut">
              <a:rPr lang="en-US" smtClean="0"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6EA69-B9A0-3A4A-A32C-B2418D145B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84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67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2BF3009-248C-1843-9CE1-8A4C25854378}"/>
              </a:ext>
            </a:extLst>
          </p:cNvPr>
          <p:cNvSpPr/>
          <p:nvPr/>
        </p:nvSpPr>
        <p:spPr>
          <a:xfrm>
            <a:off x="-78828" y="-78828"/>
            <a:ext cx="9278000" cy="300045"/>
          </a:xfrm>
          <a:prstGeom prst="rect">
            <a:avLst/>
          </a:prstGeom>
          <a:solidFill>
            <a:srgbClr val="0001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helmet&#10;&#10;Description automatically generated">
            <a:extLst>
              <a:ext uri="{FF2B5EF4-FFF2-40B4-BE49-F238E27FC236}">
                <a16:creationId xmlns:a16="http://schemas.microsoft.com/office/drawing/2014/main" id="{740A0A7D-86C9-E24D-A07B-54F26CBFF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48185"/>
            <a:ext cx="9199173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78EB5A6-38E9-DF4E-8CD1-7B75C5F8CF07}"/>
              </a:ext>
            </a:extLst>
          </p:cNvPr>
          <p:cNvSpPr/>
          <p:nvPr/>
        </p:nvSpPr>
        <p:spPr>
          <a:xfrm>
            <a:off x="-67995" y="129337"/>
            <a:ext cx="9278000" cy="1078161"/>
          </a:xfrm>
          <a:prstGeom prst="rect">
            <a:avLst/>
          </a:prstGeom>
          <a:solidFill>
            <a:srgbClr val="0443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D3255-6B6D-FB46-96C9-D2EA3F037C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7619" y="186026"/>
            <a:ext cx="6956666" cy="529085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dirty="0"/>
              <a:t>11</a:t>
            </a:r>
            <a:r>
              <a:rPr lang="en-US" baseline="30000" dirty="0"/>
              <a:t>th</a:t>
            </a:r>
            <a:r>
              <a:rPr lang="en-US" dirty="0"/>
              <a:t> Annual Medical Directorate Awards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F483E3-6D42-8E4D-9FF1-9BFFFB4209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87619" y="717643"/>
            <a:ext cx="7265447" cy="461084"/>
          </a:xfrm>
        </p:spPr>
        <p:txBody>
          <a:bodyPr>
            <a:normAutofit/>
          </a:bodyPr>
          <a:lstStyle/>
          <a:p>
            <a:r>
              <a:rPr lang="en-US" dirty="0"/>
              <a:t>Professor Emma Watson, Executive Medical Director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08AE648-6DD8-1940-9250-E605373890EB}"/>
              </a:ext>
            </a:extLst>
          </p:cNvPr>
          <p:cNvSpPr txBox="1">
            <a:spLocks/>
          </p:cNvSpPr>
          <p:nvPr/>
        </p:nvSpPr>
        <p:spPr>
          <a:xfrm>
            <a:off x="1487620" y="186026"/>
            <a:ext cx="5777826" cy="5290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600" kern="1200">
                <a:solidFill>
                  <a:srgbClr val="FFFFFF"/>
                </a:solidFill>
                <a:latin typeface="+mn-lt"/>
                <a:ea typeface="+mn-ea"/>
                <a:cs typeface="Source Sans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8C5FF06-F0E6-5C41-BC61-D707F187E391}"/>
              </a:ext>
            </a:extLst>
          </p:cNvPr>
          <p:cNvSpPr txBox="1">
            <a:spLocks/>
          </p:cNvSpPr>
          <p:nvPr/>
        </p:nvSpPr>
        <p:spPr>
          <a:xfrm>
            <a:off x="1487620" y="717643"/>
            <a:ext cx="5777826" cy="461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6CC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66CC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38E92D-108B-2643-9B94-D50C21F4D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31" y="280197"/>
            <a:ext cx="779138" cy="77644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E5D0B2-0671-E34F-B5CF-01FD38E15BCB}"/>
              </a:ext>
            </a:extLst>
          </p:cNvPr>
          <p:cNvCxnSpPr>
            <a:cxnSpLocks/>
          </p:cNvCxnSpPr>
          <p:nvPr/>
        </p:nvCxnSpPr>
        <p:spPr>
          <a:xfrm>
            <a:off x="1269467" y="221217"/>
            <a:ext cx="0" cy="876533"/>
          </a:xfrm>
          <a:prstGeom prst="line">
            <a:avLst/>
          </a:prstGeom>
          <a:ln w="44450">
            <a:solidFill>
              <a:schemeClr val="bg1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221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39F2F-AF51-442E-88F2-972ADD6F8D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/>
              <a:t>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254E62-1B01-43F0-8F34-FDF4EF44A9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47865" y="1669621"/>
            <a:ext cx="5648269" cy="1804257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Award for Exceptional Staff Support</a:t>
            </a:r>
          </a:p>
        </p:txBody>
      </p:sp>
    </p:spTree>
    <p:extLst>
      <p:ext uri="{BB962C8B-B14F-4D97-AF65-F5344CB8AC3E}">
        <p14:creationId xmlns:p14="http://schemas.microsoft.com/office/powerpoint/2010/main" val="1681018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29479" y="444665"/>
            <a:ext cx="7685041" cy="51911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Runner Up</a:t>
            </a:r>
          </a:p>
        </p:txBody>
      </p:sp>
      <p:pic>
        <p:nvPicPr>
          <p:cNvPr id="2054" name="Picture 6" descr="Star Clipart Transparent Background ">
            <a:extLst>
              <a:ext uri="{FF2B5EF4-FFF2-40B4-BE49-F238E27FC236}">
                <a16:creationId xmlns:a16="http://schemas.microsoft.com/office/drawing/2014/main" id="{D2C6B30A-BF77-4818-90B4-A34ED1F90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07847">
            <a:off x="3943822" y="1252794"/>
            <a:ext cx="6490676" cy="429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19A7F0-152F-69FA-6567-021B5660FB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54865" y="4306263"/>
            <a:ext cx="2817134" cy="818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>
                <a:solidFill>
                  <a:schemeClr val="bg1"/>
                </a:solidFill>
              </a:rPr>
              <a:t>Philip Smith</a:t>
            </a:r>
          </a:p>
        </p:txBody>
      </p:sp>
      <p:pic>
        <p:nvPicPr>
          <p:cNvPr id="9" name="Picture 8" descr="A person with a beard&#10;&#10;Description automatically generated">
            <a:extLst>
              <a:ext uri="{FF2B5EF4-FFF2-40B4-BE49-F238E27FC236}">
                <a16:creationId xmlns:a16="http://schemas.microsoft.com/office/drawing/2014/main" id="{EA7C784E-4B0F-27B3-66C0-F142F9CD83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47" t="11603" r="17403" b="12608"/>
          <a:stretch/>
        </p:blipFill>
        <p:spPr>
          <a:xfrm>
            <a:off x="334100" y="1102376"/>
            <a:ext cx="4696853" cy="314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736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" y="444665"/>
            <a:ext cx="9144000" cy="64522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900" b="1" dirty="0">
                <a:solidFill>
                  <a:srgbClr val="FFFF00"/>
                </a:solidFill>
              </a:rPr>
              <a:t>Joint Winner – Exceptional Staff Support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3078" name="Picture 6" descr="Transparent Star Decoration?m=1380492000 ">
            <a:extLst>
              <a:ext uri="{FF2B5EF4-FFF2-40B4-BE49-F238E27FC236}">
                <a16:creationId xmlns:a16="http://schemas.microsoft.com/office/drawing/2014/main" id="{00825282-AC80-476D-AE89-080F0A5BF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6235">
            <a:off x="246544" y="1002003"/>
            <a:ext cx="5353099" cy="377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2E57FE-61B4-4C7A-A195-96F5C4F39251}"/>
              </a:ext>
            </a:extLst>
          </p:cNvPr>
          <p:cNvSpPr txBox="1"/>
          <p:nvPr/>
        </p:nvSpPr>
        <p:spPr>
          <a:xfrm>
            <a:off x="1686540" y="2411244"/>
            <a:ext cx="2392020" cy="954107"/>
          </a:xfrm>
          <a:prstGeom prst="rect">
            <a:avLst/>
          </a:prstGeom>
          <a:noFill/>
          <a:effectLst>
            <a:softEdge rad="101600"/>
          </a:effectLst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Calibri"/>
                <a:ea typeface="Calibri" panose="020F0502020204030204" pitchFamily="34" charset="0"/>
                <a:cs typeface="Calibri"/>
              </a:rPr>
              <a:t>Marion Mackay</a:t>
            </a:r>
            <a:endParaRPr lang="en-GB" sz="2800" dirty="0">
              <a:solidFill>
                <a:schemeClr val="bg1"/>
              </a:solidFill>
              <a:effectLst/>
              <a:ea typeface="+mn-lt"/>
              <a:cs typeface="+mn-lt"/>
            </a:endParaRPr>
          </a:p>
        </p:txBody>
      </p:sp>
      <p:pic>
        <p:nvPicPr>
          <p:cNvPr id="2" name="Picture 1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0010E2EA-E76D-B328-7724-A0A566E17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713" y="1337120"/>
            <a:ext cx="3102357" cy="3102357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261749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" y="444665"/>
            <a:ext cx="9144000" cy="64522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900" b="1" dirty="0">
                <a:solidFill>
                  <a:srgbClr val="FFFF00"/>
                </a:solidFill>
              </a:rPr>
              <a:t>Joint Winner – Exceptional Staff Support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3078" name="Picture 6" descr="Transparent Star Decoration?m=1380492000 ">
            <a:extLst>
              <a:ext uri="{FF2B5EF4-FFF2-40B4-BE49-F238E27FC236}">
                <a16:creationId xmlns:a16="http://schemas.microsoft.com/office/drawing/2014/main" id="{00825282-AC80-476D-AE89-080F0A5BF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339">
            <a:off x="246544" y="1002003"/>
            <a:ext cx="5353099" cy="377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2E57FE-61B4-4C7A-A195-96F5C4F39251}"/>
              </a:ext>
            </a:extLst>
          </p:cNvPr>
          <p:cNvSpPr txBox="1"/>
          <p:nvPr/>
        </p:nvSpPr>
        <p:spPr>
          <a:xfrm>
            <a:off x="1611579" y="2324616"/>
            <a:ext cx="2392020" cy="954107"/>
          </a:xfrm>
          <a:prstGeom prst="rect">
            <a:avLst/>
          </a:prstGeom>
          <a:noFill/>
          <a:effectLst>
            <a:softEdge rad="101600"/>
          </a:effectLst>
        </p:spPr>
        <p:txBody>
          <a:bodyPr wrap="square" lIns="91440" tIns="45720" rIns="91440" bIns="45720" anchor="t">
            <a:spAutoFit/>
          </a:bodyPr>
          <a:lstStyle/>
          <a:p>
            <a:pPr marL="0" indent="0" algn="ctr">
              <a:buFont typeface="Arial"/>
              <a:buNone/>
            </a:pP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Angela Haining</a:t>
            </a:r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4" name="Picture 3" descr="A person with blonde hair wearing a floral shirt&#10;&#10;Description automatically generated">
            <a:extLst>
              <a:ext uri="{FF2B5EF4-FFF2-40B4-BE49-F238E27FC236}">
                <a16:creationId xmlns:a16="http://schemas.microsoft.com/office/drawing/2014/main" id="{06404B44-0EFC-9562-2AC9-BE1D71BDC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8438" y="1160595"/>
            <a:ext cx="2573572" cy="3431429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04793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39F2F-AF51-442E-88F2-972ADD6F8D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/>
              <a:t>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254E62-1B01-43F0-8F34-FDF4EF44A9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47865" y="1669621"/>
            <a:ext cx="5648269" cy="1804257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Award for Outstanding Role Model</a:t>
            </a:r>
          </a:p>
        </p:txBody>
      </p:sp>
    </p:spTree>
    <p:extLst>
      <p:ext uri="{BB962C8B-B14F-4D97-AF65-F5344CB8AC3E}">
        <p14:creationId xmlns:p14="http://schemas.microsoft.com/office/powerpoint/2010/main" val="662619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29479" y="444665"/>
            <a:ext cx="7685041" cy="51911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Joint Runners Up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449DC5-E180-4B25-A213-0C4C813A5B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4000" y="3376612"/>
            <a:ext cx="4309110" cy="157815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GB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</a:rPr>
              <a:t>Dr Wendy Corstorphine</a:t>
            </a:r>
          </a:p>
        </p:txBody>
      </p:sp>
      <p:pic>
        <p:nvPicPr>
          <p:cNvPr id="7" name="Picture 6" descr="Star Clipart Transparent Background ">
            <a:extLst>
              <a:ext uri="{FF2B5EF4-FFF2-40B4-BE49-F238E27FC236}">
                <a16:creationId xmlns:a16="http://schemas.microsoft.com/office/drawing/2014/main" id="{9F55F63E-30A8-4001-A73D-109E75FF7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41881">
            <a:off x="2232421" y="994722"/>
            <a:ext cx="5105983" cy="299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A9F72DD-25F1-F57A-247B-8F8AD67693C7}"/>
              </a:ext>
            </a:extLst>
          </p:cNvPr>
          <p:cNvSpPr txBox="1">
            <a:spLocks/>
          </p:cNvSpPr>
          <p:nvPr/>
        </p:nvSpPr>
        <p:spPr>
          <a:xfrm>
            <a:off x="262890" y="4419210"/>
            <a:ext cx="4206240" cy="750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>
                    <a:lumMod val="75000"/>
                  </a:schemeClr>
                </a:solidFill>
                <a:latin typeface="Source Sans Pro"/>
                <a:ea typeface="+mn-ea"/>
                <a:cs typeface="Source Sans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Source Sans Pro"/>
                <a:ea typeface="+mn-ea"/>
                <a:cs typeface="Source Sans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Source Sans Pro"/>
                <a:ea typeface="+mn-ea"/>
                <a:cs typeface="Source Sans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Source Sans Pro"/>
                <a:ea typeface="+mn-ea"/>
                <a:cs typeface="Source Sans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>
                    <a:lumMod val="75000"/>
                  </a:schemeClr>
                </a:solidFill>
                <a:latin typeface="Source Sans Pro"/>
                <a:ea typeface="+mn-ea"/>
                <a:cs typeface="Source Sans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Dr Dean </a:t>
            </a:r>
            <a:r>
              <a:rPr lang="en-GB" sz="2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O’Dwyer</a:t>
            </a:r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8" name="Picture 7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D7FC907-2CDA-3E0D-1087-AEB15C5C6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23" y="1013235"/>
            <a:ext cx="2297913" cy="3156606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9" descr="A person in a striped shirt&#10;&#10;Description automatically generated">
            <a:extLst>
              <a:ext uri="{FF2B5EF4-FFF2-40B4-BE49-F238E27FC236}">
                <a16:creationId xmlns:a16="http://schemas.microsoft.com/office/drawing/2014/main" id="{3D9FAF6D-1649-3FA9-82DB-F0BE60E476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48" t="14667" r="5724" b="8645"/>
          <a:stretch/>
        </p:blipFill>
        <p:spPr>
          <a:xfrm>
            <a:off x="5446571" y="1013235"/>
            <a:ext cx="3308934" cy="3102995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932498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29479" y="444665"/>
            <a:ext cx="7685041" cy="73759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Winner – Outstanding Role Model</a:t>
            </a:r>
          </a:p>
        </p:txBody>
      </p:sp>
      <p:pic>
        <p:nvPicPr>
          <p:cNvPr id="3078" name="Picture 6" descr="Transparent Star Decoration?m=1380492000 ">
            <a:extLst>
              <a:ext uri="{FF2B5EF4-FFF2-40B4-BE49-F238E27FC236}">
                <a16:creationId xmlns:a16="http://schemas.microsoft.com/office/drawing/2014/main" id="{00825282-AC80-476D-AE89-080F0A5BF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025043"/>
            <a:ext cx="4375365" cy="399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461B-65DF-4BD0-BACC-6308EA370C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8469" y="2480310"/>
            <a:ext cx="2522423" cy="2020994"/>
          </a:xfrm>
        </p:spPr>
        <p:txBody>
          <a:bodyPr/>
          <a:lstStyle/>
          <a:p>
            <a:pPr marL="0" indent="0" algn="ctr">
              <a:buNone/>
            </a:pP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Professor Morwenna Wood</a:t>
            </a:r>
          </a:p>
          <a:p>
            <a:pPr marL="0" indent="0" algn="ctr">
              <a:buNone/>
            </a:pPr>
            <a:endParaRPr lang="en-GB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en-GB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en-GB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en-GB" dirty="0"/>
          </a:p>
        </p:txBody>
      </p:sp>
      <p:pic>
        <p:nvPicPr>
          <p:cNvPr id="4" name="Picture 3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F91F8943-6A88-11A2-F084-271964DD2B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08" b="13333"/>
          <a:stretch/>
        </p:blipFill>
        <p:spPr>
          <a:xfrm>
            <a:off x="504764" y="1068659"/>
            <a:ext cx="3944287" cy="3906944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695179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2BF3009-248C-1843-9CE1-8A4C25854378}"/>
              </a:ext>
            </a:extLst>
          </p:cNvPr>
          <p:cNvSpPr/>
          <p:nvPr/>
        </p:nvSpPr>
        <p:spPr>
          <a:xfrm>
            <a:off x="-78828" y="-78828"/>
            <a:ext cx="9278000" cy="300045"/>
          </a:xfrm>
          <a:prstGeom prst="rect">
            <a:avLst/>
          </a:prstGeom>
          <a:solidFill>
            <a:srgbClr val="0001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helmet&#10;&#10;Description automatically generated">
            <a:extLst>
              <a:ext uri="{FF2B5EF4-FFF2-40B4-BE49-F238E27FC236}">
                <a16:creationId xmlns:a16="http://schemas.microsoft.com/office/drawing/2014/main" id="{740A0A7D-86C9-E24D-A07B-54F26CBFF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48185"/>
            <a:ext cx="9199173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78EB5A6-38E9-DF4E-8CD1-7B75C5F8CF07}"/>
              </a:ext>
            </a:extLst>
          </p:cNvPr>
          <p:cNvSpPr/>
          <p:nvPr/>
        </p:nvSpPr>
        <p:spPr>
          <a:xfrm>
            <a:off x="-67995" y="129337"/>
            <a:ext cx="9278000" cy="1078161"/>
          </a:xfrm>
          <a:prstGeom prst="rect">
            <a:avLst/>
          </a:prstGeom>
          <a:solidFill>
            <a:srgbClr val="0443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D3255-6B6D-FB46-96C9-D2EA3F037C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7619" y="186026"/>
            <a:ext cx="6956666" cy="52908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11</a:t>
            </a:r>
            <a:r>
              <a:rPr lang="en-US" baseline="30000" dirty="0"/>
              <a:t>th</a:t>
            </a:r>
            <a:r>
              <a:rPr lang="en-US" dirty="0"/>
              <a:t> Annual Medical Directorate Awards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F483E3-6D42-8E4D-9FF1-9BFFFB4209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87619" y="717643"/>
            <a:ext cx="7265447" cy="461084"/>
          </a:xfrm>
        </p:spPr>
        <p:txBody>
          <a:bodyPr>
            <a:normAutofit/>
          </a:bodyPr>
          <a:lstStyle/>
          <a:p>
            <a:r>
              <a:rPr lang="en-US" dirty="0"/>
              <a:t>Professor Emma Watson, Executive Medical Director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08AE648-6DD8-1940-9250-E605373890EB}"/>
              </a:ext>
            </a:extLst>
          </p:cNvPr>
          <p:cNvSpPr txBox="1">
            <a:spLocks/>
          </p:cNvSpPr>
          <p:nvPr/>
        </p:nvSpPr>
        <p:spPr>
          <a:xfrm>
            <a:off x="1487620" y="186026"/>
            <a:ext cx="5777826" cy="5290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600" kern="1200">
                <a:solidFill>
                  <a:srgbClr val="FFFFFF"/>
                </a:solidFill>
                <a:latin typeface="+mn-lt"/>
                <a:ea typeface="+mn-ea"/>
                <a:cs typeface="Source Sans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8C5FF06-F0E6-5C41-BC61-D707F187E391}"/>
              </a:ext>
            </a:extLst>
          </p:cNvPr>
          <p:cNvSpPr txBox="1">
            <a:spLocks/>
          </p:cNvSpPr>
          <p:nvPr/>
        </p:nvSpPr>
        <p:spPr>
          <a:xfrm>
            <a:off x="1487620" y="717643"/>
            <a:ext cx="5777826" cy="461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6CC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66CC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38E92D-108B-2643-9B94-D50C21F4D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31" y="280197"/>
            <a:ext cx="779138" cy="77644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E5D0B2-0671-E34F-B5CF-01FD38E15BCB}"/>
              </a:ext>
            </a:extLst>
          </p:cNvPr>
          <p:cNvCxnSpPr>
            <a:cxnSpLocks/>
          </p:cNvCxnSpPr>
          <p:nvPr/>
        </p:nvCxnSpPr>
        <p:spPr>
          <a:xfrm>
            <a:off x="1269467" y="221217"/>
            <a:ext cx="0" cy="876533"/>
          </a:xfrm>
          <a:prstGeom prst="line">
            <a:avLst/>
          </a:prstGeom>
          <a:ln w="44450">
            <a:solidFill>
              <a:schemeClr val="bg1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926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65222" y="1349098"/>
            <a:ext cx="4582865" cy="336469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Nominations from across Scotland</a:t>
            </a:r>
          </a:p>
          <a:p>
            <a:r>
              <a:rPr lang="en-US" sz="2800" dirty="0">
                <a:solidFill>
                  <a:schemeClr val="bg1"/>
                </a:solidFill>
              </a:rPr>
              <a:t>Panel: </a:t>
            </a:r>
            <a:r>
              <a:rPr lang="en-US" sz="2200" dirty="0">
                <a:solidFill>
                  <a:schemeClr val="bg1"/>
                </a:solidFill>
              </a:rPr>
              <a:t>Medical Schools, Directors of Medical Education, Foundation, General Practice, Trainees, Postgraduate Deans</a:t>
            </a:r>
            <a:endParaRPr lang="en-US" sz="2200" dirty="0">
              <a:solidFill>
                <a:schemeClr val="bg1"/>
              </a:solidFill>
              <a:ea typeface="Source Sans Pro"/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All nominees will receive formal acknowledgement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2024 Award Highlights….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8FDA4-9B00-4FDE-A181-35709E5205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44" t="19859" r="58141" b="3282"/>
          <a:stretch/>
        </p:blipFill>
        <p:spPr>
          <a:xfrm>
            <a:off x="5417243" y="415418"/>
            <a:ext cx="3726757" cy="4312664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251834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65222" y="1856508"/>
            <a:ext cx="7684786" cy="285728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Innovative Education and Technology</a:t>
            </a:r>
          </a:p>
          <a:p>
            <a:r>
              <a:rPr lang="en-US" dirty="0">
                <a:solidFill>
                  <a:schemeClr val="bg1"/>
                </a:solidFill>
              </a:rPr>
              <a:t>Equity, Diversity and Inclusion</a:t>
            </a:r>
          </a:p>
          <a:p>
            <a:r>
              <a:rPr lang="en-US" dirty="0">
                <a:solidFill>
                  <a:schemeClr val="bg1"/>
                </a:solidFill>
              </a:rPr>
              <a:t>Exceptional Staff Support</a:t>
            </a:r>
          </a:p>
          <a:p>
            <a:r>
              <a:rPr lang="en-US" dirty="0">
                <a:solidFill>
                  <a:schemeClr val="bg1"/>
                </a:solidFill>
              </a:rPr>
              <a:t>Inspirational Role Model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2024 Awards…</a:t>
            </a:r>
          </a:p>
        </p:txBody>
      </p:sp>
    </p:spTree>
    <p:extLst>
      <p:ext uri="{BB962C8B-B14F-4D97-AF65-F5344CB8AC3E}">
        <p14:creationId xmlns:p14="http://schemas.microsoft.com/office/powerpoint/2010/main" val="3491147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39F2F-AF51-442E-88F2-972ADD6F8D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/>
              <a:t>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254E62-1B01-43F0-8F34-FDF4EF44A9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47865" y="1669621"/>
            <a:ext cx="5648269" cy="1804257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Award for </a:t>
            </a:r>
            <a:r>
              <a:rPr lang="en-US" dirty="0">
                <a:solidFill>
                  <a:schemeClr val="bg1"/>
                </a:solidFill>
              </a:rPr>
              <a:t>Innovative Education and Technology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306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29479" y="444665"/>
            <a:ext cx="7685041" cy="51911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Runner Up</a:t>
            </a:r>
          </a:p>
        </p:txBody>
      </p:sp>
      <p:pic>
        <p:nvPicPr>
          <p:cNvPr id="2054" name="Picture 6" descr="Star Clipart Transparent Background ">
            <a:extLst>
              <a:ext uri="{FF2B5EF4-FFF2-40B4-BE49-F238E27FC236}">
                <a16:creationId xmlns:a16="http://schemas.microsoft.com/office/drawing/2014/main" id="{D2C6B30A-BF77-4818-90B4-A34ED1F90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4288">
            <a:off x="3097072" y="990884"/>
            <a:ext cx="6655598" cy="44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19C94E-C4AC-482D-841A-0D2CBE6E9AF6}"/>
              </a:ext>
            </a:extLst>
          </p:cNvPr>
          <p:cNvSpPr txBox="1"/>
          <p:nvPr/>
        </p:nvSpPr>
        <p:spPr>
          <a:xfrm>
            <a:off x="2872739" y="4388151"/>
            <a:ext cx="4648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Professor Cindy Chew</a:t>
            </a:r>
            <a:endParaRPr lang="en-GB" sz="2400" dirty="0"/>
          </a:p>
        </p:txBody>
      </p:sp>
      <p:pic>
        <p:nvPicPr>
          <p:cNvPr id="5" name="Picture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9C134224-5BE8-3F3D-A82D-6EE4BB61D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69363" y="1158367"/>
            <a:ext cx="3633170" cy="272487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47547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240031" y="444665"/>
            <a:ext cx="9624060" cy="737590"/>
          </a:xfrm>
        </p:spPr>
        <p:txBody>
          <a:bodyPr>
            <a:normAutofit fontScale="92500"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Winner – Innovative Education and Technology</a:t>
            </a:r>
          </a:p>
        </p:txBody>
      </p:sp>
      <p:pic>
        <p:nvPicPr>
          <p:cNvPr id="3078" name="Picture 6" descr="Transparent Star Decoration?m=1380492000 ">
            <a:extLst>
              <a:ext uri="{FF2B5EF4-FFF2-40B4-BE49-F238E27FC236}">
                <a16:creationId xmlns:a16="http://schemas.microsoft.com/office/drawing/2014/main" id="{00825282-AC80-476D-AE89-080F0A5BF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4151">
            <a:off x="4331091" y="995826"/>
            <a:ext cx="4846511" cy="435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461B-65DF-4BD0-BACC-6308EA370C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9" y="2685185"/>
            <a:ext cx="4110798" cy="12226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 David Varghese</a:t>
            </a:r>
            <a:endParaRPr lang="en-GB" sz="2400" dirty="0">
              <a:solidFill>
                <a:schemeClr val="bg1"/>
              </a:solidFill>
            </a:endParaRPr>
          </a:p>
          <a:p>
            <a:pPr algn="ctr"/>
            <a:endParaRPr lang="en-GB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F63ED8C-CC4A-933E-98FE-3274E43EE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/>
          <a:stretch/>
        </p:blipFill>
        <p:spPr bwMode="auto">
          <a:xfrm>
            <a:off x="947617" y="1182255"/>
            <a:ext cx="2907806" cy="3706864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097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39F2F-AF51-442E-88F2-972ADD6F8D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/>
              <a:t>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254E62-1B01-43F0-8F34-FDF4EF44A9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47865" y="1669621"/>
            <a:ext cx="5648269" cy="1804257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Award for Equity, Diversity and Inclusion</a:t>
            </a:r>
          </a:p>
        </p:txBody>
      </p:sp>
    </p:spTree>
    <p:extLst>
      <p:ext uri="{BB962C8B-B14F-4D97-AF65-F5344CB8AC3E}">
        <p14:creationId xmlns:p14="http://schemas.microsoft.com/office/powerpoint/2010/main" val="4047737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29479" y="458846"/>
            <a:ext cx="7685041" cy="51911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Runner Up</a:t>
            </a:r>
          </a:p>
        </p:txBody>
      </p:sp>
      <p:pic>
        <p:nvPicPr>
          <p:cNvPr id="2054" name="Picture 6" descr="Star Clipart Transparent Background ">
            <a:extLst>
              <a:ext uri="{FF2B5EF4-FFF2-40B4-BE49-F238E27FC236}">
                <a16:creationId xmlns:a16="http://schemas.microsoft.com/office/drawing/2014/main" id="{D2C6B30A-BF77-4818-90B4-A34ED1F90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2069">
            <a:off x="4313353" y="799646"/>
            <a:ext cx="5675950" cy="375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07871D-3D2E-4C2E-9888-A14720F8BDF6}"/>
              </a:ext>
            </a:extLst>
          </p:cNvPr>
          <p:cNvSpPr txBox="1"/>
          <p:nvPr/>
        </p:nvSpPr>
        <p:spPr>
          <a:xfrm>
            <a:off x="523738" y="4361488"/>
            <a:ext cx="76850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Dr </a:t>
            </a:r>
            <a:r>
              <a:rPr lang="en-GB" sz="36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Lynsay</a:t>
            </a:r>
            <a:r>
              <a:rPr lang="en-GB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Crawford and Dr Katie Brown</a:t>
            </a:r>
          </a:p>
        </p:txBody>
      </p:sp>
      <p:pic>
        <p:nvPicPr>
          <p:cNvPr id="5" name="Picture 4" descr="Women standing next to a poster&#10;&#10;Description automatically generated">
            <a:extLst>
              <a:ext uri="{FF2B5EF4-FFF2-40B4-BE49-F238E27FC236}">
                <a16:creationId xmlns:a16="http://schemas.microsoft.com/office/drawing/2014/main" id="{B5377510-8980-ECE4-E77A-09D17155B9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680" r="28608" b="28323"/>
          <a:stretch/>
        </p:blipFill>
        <p:spPr>
          <a:xfrm>
            <a:off x="748848" y="1063670"/>
            <a:ext cx="3617411" cy="3361427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422938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29479" y="444665"/>
            <a:ext cx="7685041" cy="737590"/>
          </a:xfrm>
        </p:spPr>
        <p:txBody>
          <a:bodyPr>
            <a:normAutofit fontScale="92500"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Winner – Equity, Diversity and Inclusion</a:t>
            </a:r>
          </a:p>
        </p:txBody>
      </p:sp>
      <p:pic>
        <p:nvPicPr>
          <p:cNvPr id="3078" name="Picture 6" descr="Transparent Star Decoration?m=1380492000 ">
            <a:extLst>
              <a:ext uri="{FF2B5EF4-FFF2-40B4-BE49-F238E27FC236}">
                <a16:creationId xmlns:a16="http://schemas.microsoft.com/office/drawing/2014/main" id="{00825282-AC80-476D-AE89-080F0A5BF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67" y="1274115"/>
            <a:ext cx="4027433" cy="36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C14D08-4998-A1BC-229F-74033EDB4BE1}"/>
              </a:ext>
            </a:extLst>
          </p:cNvPr>
          <p:cNvSpPr txBox="1"/>
          <p:nvPr/>
        </p:nvSpPr>
        <p:spPr>
          <a:xfrm>
            <a:off x="6086678" y="2696894"/>
            <a:ext cx="18068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Lothian MED Fellows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6213D8E8-6B89-0EDF-895C-C090A8A332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610933" y="2295102"/>
            <a:ext cx="260985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A51DE68A-778D-C334-A78F-AE856465E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49" y="1536240"/>
            <a:ext cx="2396130" cy="257175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2" name="Picture 11" descr="A person with glasses smiling&#10;&#10;Description automatically generated">
            <a:extLst>
              <a:ext uri="{FF2B5EF4-FFF2-40B4-BE49-F238E27FC236}">
                <a16:creationId xmlns:a16="http://schemas.microsoft.com/office/drawing/2014/main" id="{FA42CE69-7039-E86A-D292-CEA47FCE1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4404" y="1021812"/>
            <a:ext cx="2191224" cy="2191224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3" name="AutoShape 8">
            <a:extLst>
              <a:ext uri="{FF2B5EF4-FFF2-40B4-BE49-F238E27FC236}">
                <a16:creationId xmlns:a16="http://schemas.microsoft.com/office/drawing/2014/main" id="{FAC358BC-9DB5-2201-F23A-78AA9813E9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2B5FEF9-5589-D027-9CE5-960388535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2875" y="3311028"/>
            <a:ext cx="1593924" cy="159392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4218553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ECA7A63FF93543897D789F0A74441D" ma:contentTypeVersion="18" ma:contentTypeDescription="Create a new document." ma:contentTypeScope="" ma:versionID="9f68141f08195d18aa50db5b39ef9160">
  <xsd:schema xmlns:xsd="http://www.w3.org/2001/XMLSchema" xmlns:xs="http://www.w3.org/2001/XMLSchema" xmlns:p="http://schemas.microsoft.com/office/2006/metadata/properties" xmlns:ns2="5549f3f6-b7db-40ce-a15f-c10d2fdae267" xmlns:ns3="09132c16-4649-4480-bd56-6a5018c8472c" targetNamespace="http://schemas.microsoft.com/office/2006/metadata/properties" ma:root="true" ma:fieldsID="815640efed73a2c1e3e60b029a89a278" ns2:_="" ns3:_="">
    <xsd:import namespace="5549f3f6-b7db-40ce-a15f-c10d2fdae267"/>
    <xsd:import namespace="09132c16-4649-4480-bd56-6a5018c8472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49f3f6-b7db-40ce-a15f-c10d2fdae26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a080871-0da6-4a5a-8586-c1430601b9d6}" ma:internalName="TaxCatchAll" ma:showField="CatchAllData" ma:web="5549f3f6-b7db-40ce-a15f-c10d2fdae2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132c16-4649-4480-bd56-6a5018c847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6ac32b6-d060-42fb-93c0-6c46742e1a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549f3f6-b7db-40ce-a15f-c10d2fdae267" xsi:nil="true"/>
    <lcf76f155ced4ddcb4097134ff3c332f xmlns="09132c16-4649-4480-bd56-6a5018c8472c">
      <Terms xmlns="http://schemas.microsoft.com/office/infopath/2007/PartnerControls"/>
    </lcf76f155ced4ddcb4097134ff3c332f>
    <SharedWithUsers xmlns="5549f3f6-b7db-40ce-a15f-c10d2fdae267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6D01B0C-4371-49E3-929B-F547B795A7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49f3f6-b7db-40ce-a15f-c10d2fdae267"/>
    <ds:schemaRef ds:uri="09132c16-4649-4480-bd56-6a5018c847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D3C3A40-DEA6-4BB5-9612-DA45890F6B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D268A4-8AA1-41B8-B3EE-A93695EAB56A}">
  <ds:schemaRefs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www.w3.org/XML/1998/namespace"/>
    <ds:schemaRef ds:uri="5549f3f6-b7db-40ce-a15f-c10d2fdae267"/>
    <ds:schemaRef ds:uri="http://purl.org/dc/dcmitype/"/>
    <ds:schemaRef ds:uri="http://schemas.microsoft.com/office/infopath/2007/PartnerControls"/>
    <ds:schemaRef ds:uri="09132c16-4649-4480-bd56-6a5018c8472c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10efe0bd-a030-4bca-809c-b5e6745e499a}" enabled="0" method="" siteId="{10efe0bd-a030-4bca-809c-b5e6745e499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4359</TotalTime>
  <Words>319</Words>
  <Application>Microsoft Office PowerPoint</Application>
  <PresentationFormat>On-screen Show (16:9)</PresentationFormat>
  <Paragraphs>71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Source Sans Pro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wright</dc:creator>
  <cp:lastModifiedBy>Niall MacIntosh</cp:lastModifiedBy>
  <cp:revision>553</cp:revision>
  <cp:lastPrinted>2022-04-22T16:26:00Z</cp:lastPrinted>
  <dcterms:created xsi:type="dcterms:W3CDTF">2017-03-30T11:37:55Z</dcterms:created>
  <dcterms:modified xsi:type="dcterms:W3CDTF">2024-04-26T14:55:21Z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0x01010024ECA7A63FF93543897D789F0A74441D</vt:lpwstr>
  </property>
  <property fmtid="{D5CDD505-2E9C-101B-9397-08002B2CF9AE}" pid="3" name="_dlc_DocIdItemGuid">
    <vt:lpwstr>d5f50c12-c853-4faf-af67-30313931e621</vt:lpwstr>
  </property>
  <property fmtid="{D5CDD505-2E9C-101B-9397-08002B2CF9AE}" pid="4" name="MediaServiceImageTags">
    <vt:lpwstr/>
  </property>
</Properties>
</file>